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6" r:id="rId2"/>
  </p:sldMasterIdLst>
  <p:notesMasterIdLst>
    <p:notesMasterId r:id="rId9"/>
  </p:notesMasterIdLst>
  <p:handoutMasterIdLst>
    <p:handoutMasterId r:id="rId10"/>
  </p:handoutMasterIdLst>
  <p:sldIdLst>
    <p:sldId id="299" r:id="rId3"/>
    <p:sldId id="301" r:id="rId4"/>
    <p:sldId id="294" r:id="rId5"/>
    <p:sldId id="300" r:id="rId6"/>
    <p:sldId id="296" r:id="rId7"/>
    <p:sldId id="29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nnifer Solomon" initials="JS" lastIdx="11" clrIdx="0"/>
  <p:cmAuthor id="1" name="Eric Weakly" initials="EAW" lastIdx="15" clrIdx="1"/>
  <p:cmAuthor id="2" name="Beth Thomas" initials="BT" lastIdx="2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AF3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38" autoAdjust="0"/>
    <p:restoredTop sz="95685" autoAdjust="0"/>
  </p:normalViewPr>
  <p:slideViewPr>
    <p:cSldViewPr>
      <p:cViewPr varScale="1">
        <p:scale>
          <a:sx n="67" d="100"/>
          <a:sy n="67" d="100"/>
        </p:scale>
        <p:origin x="1308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40" y="2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D1F0B9-FE9C-46B5-AC32-B7FCDAB8A521}" type="datetimeFigureOut">
              <a:rPr lang="en-US" smtClean="0"/>
              <a:t>4/27/2022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829676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40" y="8829676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A0AE7-588F-4B14-AD0D-7A719B12AE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461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1447AA2-D397-498A-9A4B-F1FC36183455}" type="datetimeFigureOut">
              <a:rPr lang="en-US" smtClean="0"/>
              <a:t>4/27/2022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086E9BC-95C4-4B26-A22D-08044F58474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692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 Template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2498725" y="5675313"/>
            <a:ext cx="3292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2435225"/>
            <a:ext cx="6781800" cy="1470025"/>
          </a:xfrm>
        </p:spPr>
        <p:txBody>
          <a:bodyPr/>
          <a:lstStyle>
            <a:lvl1pPr>
              <a:defRPr>
                <a:solidFill>
                  <a:srgbClr val="3366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4191000"/>
            <a:ext cx="6781800" cy="1371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5249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DC51D-F639-42E7-B546-FDCE9F0DC480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4/27/2022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23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DC51D-F639-42E7-B546-FDCE9F0DC480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4/27/2022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087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DC51D-F639-42E7-B546-FDCE9F0DC480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4/27/2022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988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3D75876-999E-4C87-88D7-2DB3B23A9069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4/27/2022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B0F5038-74F2-407A-A993-DDB06B6C3574}" type="slidenum">
              <a:rPr lang="en-US">
                <a:solidFill>
                  <a:srgbClr val="000000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452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19457" y="6400801"/>
            <a:ext cx="285751" cy="242297"/>
          </a:xfrm>
          <a:prstGeom prst="rect">
            <a:avLst/>
          </a:prstGeom>
        </p:spPr>
        <p:txBody>
          <a:bodyPr/>
          <a:lstStyle/>
          <a:p>
            <a:fld id="{90EBEF87-C08A-4984-84E5-5ED9A06719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955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7199" y="6330860"/>
            <a:ext cx="2057400" cy="365125"/>
          </a:xfrm>
          <a:prstGeom prst="rect">
            <a:avLst/>
          </a:prstGeom>
        </p:spPr>
        <p:txBody>
          <a:bodyPr/>
          <a:lstStyle/>
          <a:p>
            <a:fld id="{90EBEF87-C08A-4984-84E5-5ED9A0671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0132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1110344"/>
            <a:ext cx="7978004" cy="49793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69035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EBEF87-C08A-4984-84E5-5ED9A0671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6753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9633" y="6330226"/>
            <a:ext cx="2057400" cy="365125"/>
          </a:xfrm>
          <a:prstGeom prst="rect">
            <a:avLst/>
          </a:prstGeom>
        </p:spPr>
        <p:txBody>
          <a:bodyPr/>
          <a:lstStyle/>
          <a:p>
            <a:fld id="{90EBEF87-C08A-4984-84E5-5ED9A0671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9365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0EBEF87-C08A-4984-84E5-5ED9A0671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0688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0EBEF87-C08A-4984-84E5-5ED9A0671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806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DC51D-F639-42E7-B546-FDCE9F0DC480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4/27/2022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7971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0EBEF87-C08A-4984-84E5-5ED9A0671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2628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0EBEF87-C08A-4984-84E5-5ED9A0671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6609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0EBEF87-C08A-4984-84E5-5ED9A0671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3977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3779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DC51D-F639-42E7-B546-FDCE9F0DC480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4/27/2022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412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DC51D-F639-42E7-B546-FDCE9F0DC480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4/27/2022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295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DC51D-F639-42E7-B546-FDCE9F0DC480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4/27/2022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94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DC51D-F639-42E7-B546-FDCE9F0DC480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4/27/2022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88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DC51D-F639-42E7-B546-FDCE9F0DC480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4/27/2022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696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DC51D-F639-42E7-B546-FDCE9F0DC480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4/27/2022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811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DC51D-F639-42E7-B546-FDCE9F0DC480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4/27/2022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978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image" Target="../media/image4.jp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3"/>
          <p:cNvSpPr txBox="1">
            <a:spLocks/>
          </p:cNvSpPr>
          <p:nvPr/>
        </p:nvSpPr>
        <p:spPr>
          <a:xfrm>
            <a:off x="8686800" y="6492875"/>
            <a:ext cx="457200" cy="365125"/>
          </a:xfrm>
          <a:prstGeom prst="rect">
            <a:avLst/>
          </a:prstGeom>
        </p:spPr>
        <p:txBody>
          <a:bodyPr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1129006C-D7CA-473D-9AB7-09C0E32011B8}" type="slidenum">
              <a:rPr lang="en-US" b="1">
                <a:solidFill>
                  <a:srgbClr val="336600"/>
                </a:solidFill>
                <a:cs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b="1" dirty="0">
              <a:solidFill>
                <a:srgbClr val="336600"/>
              </a:solidFill>
              <a:cs typeface="Arial" charset="0"/>
            </a:endParaRPr>
          </a:p>
        </p:txBody>
      </p:sp>
      <p:sp>
        <p:nvSpPr>
          <p:cNvPr id="512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76200"/>
            <a:ext cx="8229600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28800"/>
            <a:ext cx="8229600" cy="429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8194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6DC51D-F639-42E7-B546-FDCE9F0DC480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4/27/2022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970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6600"/>
        </a:buClr>
        <a:buSzPct val="80000"/>
        <a:buFont typeface="Wingdings" pitchFamily="2" charset="2"/>
        <a:buChar char="è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6600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6600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6600"/>
        </a:buClr>
        <a:buFont typeface="Calibri" pitchFamily="34" charset="0"/>
        <a:buChar char="»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6600"/>
        </a:buClr>
        <a:buChar char="o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36600"/>
        </a:buClr>
        <a:buChar char="o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36600"/>
        </a:buClr>
        <a:buChar char="o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36600"/>
        </a:buClr>
        <a:buChar char="o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36600"/>
        </a:buClr>
        <a:buChar char="o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26223-F276-408D-8B33-DD0909E736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272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4center.org/" TargetMode="External"/><Relationship Id="rId2" Type="http://schemas.openxmlformats.org/officeDocument/2006/relationships/hyperlink" Target="https://www.samhsa.gov/resources-serving-older-adults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www.sprc.org/" TargetMode="External"/><Relationship Id="rId5" Type="http://schemas.openxmlformats.org/officeDocument/2006/relationships/hyperlink" Target="https://smiadviser.org/?utm_source=SAMHSA&amp;utm_medium=Website_Direct_Link" TargetMode="External"/><Relationship Id="rId4" Type="http://schemas.openxmlformats.org/officeDocument/2006/relationships/hyperlink" Target="https://www.samhsa.gov/technology-transfer-centers-ttc-progra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tore.samhsa.gov/product/Guidance-on-Inappropriate-Use-of-Antipsychotics-Older-Adults-and-People-with-Intellectual-and-Developmental-Disabilities-in-Community-Settings/PEP19-INAPPUSE-BR" TargetMode="External"/><Relationship Id="rId2" Type="http://schemas.openxmlformats.org/officeDocument/2006/relationships/hyperlink" Target="https://www.samhsa.gov/resource/ebp/psychosocial-interventions-older-adults-serious-mental-illness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store.samhsa.gov/product/Promoting-Emotional-Health-and-Preventing-Suicide-A-Toolkit-for-Senior-Centers-SPANISH/SMA15-4416SPANISH?referer=from_search_result" TargetMode="External"/><Relationship Id="rId5" Type="http://schemas.openxmlformats.org/officeDocument/2006/relationships/hyperlink" Target="https://store.samhsa.gov/product/Promoting-Emotional-Health-and-Preventing-Suicide/SMA15-4416" TargetMode="External"/><Relationship Id="rId4" Type="http://schemas.openxmlformats.org/officeDocument/2006/relationships/hyperlink" Target="https://store.samhsa.gov/product/Promoting-Emotional-Health-and-Preventing-Suicide/SMA10-4515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" TargetMode="External"/><Relationship Id="rId7" Type="http://schemas.openxmlformats.org/officeDocument/2006/relationships/hyperlink" Target="https://store.samhsa.gov/product/Good-Mental-Health-is-Ageless/SMA15-3618" TargetMode="External"/><Relationship Id="rId2" Type="http://schemas.openxmlformats.org/officeDocument/2006/relationships/hyperlink" Target="https://store.samhsa.gov/product/Get-Connected-Linking-Older-Adults-with-Resources-on-Medication-Alcohol-and-Mental-Health-2019-Edition/SMA03-3824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store.samhsa.gov/product/Treatment-Depression-Older-Adults-Evidence-Based-Practices-EBP-Kit/SMA11-4631" TargetMode="External"/><Relationship Id="rId5" Type="http://schemas.openxmlformats.org/officeDocument/2006/relationships/hyperlink" Target="https://store.samhsa.gov/product/Growing-Older-Providing-Integrated-Care-for-An-Aging-Population/SMA16-4982" TargetMode="External"/><Relationship Id="rId4" Type="http://schemas.openxmlformats.org/officeDocument/2006/relationships/hyperlink" Target="https://store.samhsa.gov/product/treatment-improvement-protocol-tip-26-treating-substance-use-disorder-in-older-adults/PEP20-02-01-01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nasmhpd.org/sites/default/files/Assessment%204%20-%20NASMHPD.OPD_.Report.9.15.14.pdf" TargetMode="External"/><Relationship Id="rId2" Type="http://schemas.openxmlformats.org/officeDocument/2006/relationships/hyperlink" Target="http://www.nasmhpd.org/content/tac-assessment-working-paper-improving-community-options-older-adults" TargetMode="External"/><Relationship Id="rId1" Type="http://schemas.openxmlformats.org/officeDocument/2006/relationships/slideLayout" Target="../slideLayouts/slideLayout14.xml"/><Relationship Id="rId5" Type="http://schemas.openxmlformats.org/officeDocument/2006/relationships/hyperlink" Target="https://www.nasmhpd.org/sites/default/files/TAC-Paper-10-Prevent-Older-Adult-Suicide-508C.pdf" TargetMode="External"/><Relationship Id="rId4" Type="http://schemas.openxmlformats.org/officeDocument/2006/relationships/hyperlink" Target="https://www.nasmhpd.org/sites/default/files/TAC.Paper_.8.Older_Adults_Peer_Support-Finding_a_Funding_Source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findtreatment.gov/" TargetMode="External"/><Relationship Id="rId2" Type="http://schemas.openxmlformats.org/officeDocument/2006/relationships/hyperlink" Target="https://suicidepreventionlifeline.org/" TargetMode="Externa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www.samhsa.gov/coronaviru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2AC0A4-F339-452D-A6CC-79EFE09462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66800"/>
            <a:ext cx="8153400" cy="5481529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81000" y="152400"/>
            <a:ext cx="8229600" cy="1020762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600" b="1">
                <a:solidFill>
                  <a:schemeClr val="bg1"/>
                </a:solidFill>
              </a:rPr>
              <a:t>SAMHSA Resources</a:t>
            </a:r>
            <a:endParaRPr lang="en-US" alt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104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EBEF87-C08A-4984-84E5-5ED9A067193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38640" y="228600"/>
            <a:ext cx="810244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SAMHSA Resources</a:t>
            </a:r>
            <a:endParaRPr kumimoji="0" lang="en-US" altLang="en-US" sz="25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75445" y="1066800"/>
            <a:ext cx="8028830" cy="4165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7150" lvl="0" indent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/>
              <a:t>SAMHSA Resources for Older Adults</a:t>
            </a:r>
          </a:p>
          <a:p>
            <a:pPr marL="512064" lvl="0" indent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>
                <a:hlinkClick r:id="rId2"/>
              </a:rPr>
              <a:t>https://www.samhsa.gov/resources-serving-older-adults</a:t>
            </a:r>
            <a:r>
              <a:rPr lang="en-US" sz="2500" dirty="0"/>
              <a:t> </a:t>
            </a:r>
          </a:p>
          <a:p>
            <a:pPr marL="57150" lvl="0" indent="0">
              <a:lnSpc>
                <a:spcPct val="100000"/>
              </a:lnSpc>
              <a:spcBef>
                <a:spcPts val="0"/>
              </a:spcBef>
              <a:defRPr/>
            </a:pPr>
            <a:endParaRPr lang="en-US" sz="2500" dirty="0"/>
          </a:p>
          <a:p>
            <a:pPr marL="57150" lvl="0" indent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/>
              <a:t>Center of Excellence for Behavioral Health Disparities in Aging </a:t>
            </a:r>
          </a:p>
          <a:p>
            <a:pPr marL="514350" lvl="1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2500" dirty="0">
                <a:hlinkClick r:id="rId3"/>
              </a:rPr>
              <a:t>http://e4center.org/</a:t>
            </a:r>
            <a:endParaRPr lang="en-US" sz="2500" dirty="0">
              <a:solidFill>
                <a:prstClr val="black"/>
              </a:solidFill>
            </a:endParaRPr>
          </a:p>
          <a:p>
            <a:pPr marL="571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2500" dirty="0">
              <a:solidFill>
                <a:prstClr val="black"/>
              </a:solidFill>
            </a:endParaRPr>
          </a:p>
          <a:p>
            <a:pPr marL="571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SAMHSA’s</a:t>
            </a:r>
            <a:r>
              <a:rPr kumimoji="0" lang="en-US" sz="25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Technology Transfer Centers</a:t>
            </a:r>
          </a:p>
          <a:p>
            <a:pPr marL="51435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500" dirty="0">
                <a:hlinkClick r:id="rId4"/>
              </a:rPr>
              <a:t>https://www.samhsa.gov/technology-transfer-centers-ttc-program</a:t>
            </a: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571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571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SMI Advisor</a:t>
            </a:r>
          </a:p>
          <a:p>
            <a:pPr marL="51435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500" dirty="0">
                <a:hlinkClick r:id="rId5"/>
              </a:rPr>
              <a:t>https://smiadviser.org/?utm_source=SAMHSA&amp;utm_medium=Website_Direct_Link</a:t>
            </a:r>
            <a:r>
              <a:rPr lang="en-US" sz="2500" dirty="0">
                <a:solidFill>
                  <a:prstClr val="black"/>
                </a:solidFill>
              </a:rPr>
              <a:t>	</a:t>
            </a: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571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571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Suicide</a:t>
            </a:r>
            <a:r>
              <a:rPr kumimoji="0" lang="en-US" sz="25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Prevention Resource Center</a:t>
            </a: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51435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500" dirty="0">
                <a:hlinkClick r:id="rId6"/>
              </a:rPr>
              <a:t>https://www.sprc.org/</a:t>
            </a: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5665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EF87-C08A-4984-84E5-5ED9A067193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38640" y="228600"/>
            <a:ext cx="810244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685800"/>
            <a:r>
              <a:rPr lang="en-US" altLang="en-US" sz="3600" b="1" dirty="0">
                <a:solidFill>
                  <a:prstClr val="white"/>
                </a:solidFill>
                <a:latin typeface="Calibri"/>
                <a:ea typeface="+mj-ea"/>
                <a:cs typeface="+mj-cs"/>
              </a:rPr>
              <a:t>SAMHSA Resources</a:t>
            </a:r>
            <a:endParaRPr lang="en-US" altLang="en-US" sz="2550" dirty="0">
              <a:solidFill>
                <a:prstClr val="black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52400" y="874931"/>
            <a:ext cx="8412480" cy="4444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900" dirty="0"/>
              <a:t>Psychosocial Interventions for Older Adults With Serious Mental Illness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900" dirty="0"/>
              <a:t>	</a:t>
            </a:r>
            <a:r>
              <a:rPr lang="en-US" sz="1900" dirty="0">
                <a:hlinkClick r:id="rId2"/>
              </a:rPr>
              <a:t>https://www.samhsa.gov/resource/ebp/psychosocial-interventions-older-adults-serious-mental-illness</a:t>
            </a:r>
            <a:r>
              <a:rPr lang="en-US" sz="1900" dirty="0"/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900" dirty="0"/>
          </a:p>
          <a:p>
            <a:r>
              <a:rPr lang="en-US" sz="1900" dirty="0"/>
              <a:t>Guidance on Inappropriate Use of Antipsychotics: Older Adults and People with Intellectual and Developmental Disabilities in Community Settings</a:t>
            </a:r>
          </a:p>
          <a:p>
            <a:pPr marL="801688" indent="0">
              <a:lnSpc>
                <a:spcPct val="100000"/>
              </a:lnSpc>
              <a:spcBef>
                <a:spcPts val="0"/>
              </a:spcBef>
              <a:tabLst>
                <a:tab pos="801688" algn="l"/>
              </a:tabLst>
            </a:pPr>
            <a:r>
              <a:rPr lang="en-US" sz="1900" u="sng" dirty="0">
                <a:hlinkClick r:id="rId3"/>
              </a:rPr>
              <a:t>https://store.samhsa.gov/product/Guidance-on-Inappropriate-Use-of-Antipsychotics-Older-Adults-and-People-with-Intellectual-and-Developmental-Disabilities-in-Community-Settings/PEP19-INAPPUSE-BR</a:t>
            </a:r>
            <a:endParaRPr lang="en-US" sz="1900" u="sng" dirty="0"/>
          </a:p>
          <a:p>
            <a:pPr marL="801688" indent="0">
              <a:lnSpc>
                <a:spcPct val="100000"/>
              </a:lnSpc>
              <a:spcBef>
                <a:spcPts val="0"/>
              </a:spcBef>
              <a:tabLst>
                <a:tab pos="801688" algn="l"/>
              </a:tabLst>
            </a:pPr>
            <a:endParaRPr lang="en-US" altLang="en-US" sz="19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900" dirty="0"/>
              <a:t>Promoting Emotional Health and Preventing Suicide: A Toolkit for Senior Centers and Toolkit for Senior Living Communities</a:t>
            </a:r>
          </a:p>
          <a:p>
            <a:pPr marL="804863" lvl="1" indent="0">
              <a:buNone/>
            </a:pPr>
            <a:r>
              <a:rPr lang="en-US" sz="1900" dirty="0">
                <a:hlinkClick r:id="rId4"/>
              </a:rPr>
              <a:t>https://store.samhsa.gov/product/Promoting-Emotional-Health-and-Preventing-Suicide/SMA10-4515</a:t>
            </a:r>
            <a:endParaRPr lang="en-US" sz="1900" dirty="0"/>
          </a:p>
          <a:p>
            <a:pPr marL="804863" lvl="1" indent="0">
              <a:lnSpc>
                <a:spcPct val="100000"/>
              </a:lnSpc>
              <a:buNone/>
            </a:pPr>
            <a:r>
              <a:rPr lang="en-US" sz="1900" dirty="0">
                <a:solidFill>
                  <a:srgbClr val="0070C0"/>
                </a:solidFill>
                <a:latin typeface="Calibri" panose="020F0502020204030204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https://store.samhsa.gov/product/Promoting-Emotional-Health-and-Preventing-Suicide/SMA15-4416</a:t>
            </a:r>
            <a:r>
              <a:rPr lang="en-US" sz="1900" dirty="0">
                <a:solidFill>
                  <a:srgbClr val="0070C0"/>
                </a:solidFill>
                <a:latin typeface="Calibri" panose="020F0502020204030204"/>
              </a:rPr>
              <a:t>  </a:t>
            </a:r>
          </a:p>
          <a:p>
            <a:pPr marL="804863" lvl="1" indent="0">
              <a:lnSpc>
                <a:spcPct val="100000"/>
              </a:lnSpc>
              <a:buNone/>
            </a:pPr>
            <a:r>
              <a:rPr lang="en-US" sz="1900" dirty="0">
                <a:solidFill>
                  <a:srgbClr val="0070C0"/>
                </a:solidFill>
                <a:latin typeface="Calibri" panose="020F0502020204030204"/>
                <a:hlinkClick r:id="rId6"/>
              </a:rPr>
              <a:t>https://store.samhsa.gov/product/Promoting-Emotional-Health-and-Preventing-Suicide-A-Toolkit-for-Senior-Centers-SPANISH/SMA15-4416SPANISH?referer=from_search_result</a:t>
            </a:r>
            <a:r>
              <a:rPr lang="en-US" sz="1900" dirty="0">
                <a:solidFill>
                  <a:srgbClr val="0070C0"/>
                </a:solidFill>
                <a:latin typeface="Calibri" panose="020F0502020204030204"/>
              </a:rPr>
              <a:t>   </a:t>
            </a:r>
          </a:p>
          <a:p>
            <a:pPr marL="347663" indent="0"/>
            <a:endParaRPr lang="en-US" sz="2200" dirty="0"/>
          </a:p>
          <a:p>
            <a:pPr marL="804863" lvl="1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55135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EF87-C08A-4984-84E5-5ED9A067193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38640" y="228600"/>
            <a:ext cx="810244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685800"/>
            <a:r>
              <a:rPr lang="en-US" altLang="en-US" sz="3600" b="1" dirty="0">
                <a:solidFill>
                  <a:prstClr val="white"/>
                </a:solidFill>
                <a:latin typeface="Calibri"/>
                <a:ea typeface="+mj-ea"/>
                <a:cs typeface="+mj-cs"/>
              </a:rPr>
              <a:t>SAMHSA Resources</a:t>
            </a:r>
            <a:endParaRPr lang="en-US" altLang="en-US" sz="2550" dirty="0">
              <a:solidFill>
                <a:prstClr val="black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04800" y="990600"/>
            <a:ext cx="833628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2000" dirty="0"/>
              <a:t>Get Connected: Linking Older Adults with Resources on Medication, Alcohol, and Mental Health (toolkit) </a:t>
            </a:r>
          </a:p>
          <a:p>
            <a:pPr marL="457200" lvl="1" indent="0">
              <a:buNone/>
            </a:pPr>
            <a:r>
              <a:rPr lang="en-US" sz="2000" u="sng" dirty="0">
                <a:hlinkClick r:id="rId2"/>
              </a:rPr>
              <a:t>https://store.samhsa.gov/product/Get-Connected-Linking-Older-Adults-with-Resources-on-Medication-Alcohol-and-Mental-Health-2019-Edition/SMA03-3824</a:t>
            </a:r>
            <a:endParaRPr lang="en-US" sz="2000" dirty="0"/>
          </a:p>
          <a:p>
            <a:r>
              <a:rPr lang="en-US" sz="2000" dirty="0"/>
              <a:t>Treatment Improvement Protocol (TIP) 26: Treating Substance Use Disorder in Older Adults</a:t>
            </a:r>
          </a:p>
          <a:p>
            <a:pPr marL="457200" lvl="1" indent="0">
              <a:buNone/>
            </a:pPr>
            <a:r>
              <a:rPr lang="en-US" sz="2000" u="sng" dirty="0">
                <a:hlinkClick r:id="rId3" action="ppaction://hlinkfile"/>
              </a:rPr>
              <a:t>https</a:t>
            </a:r>
            <a:r>
              <a:rPr lang="en-US" sz="2000" u="sng" dirty="0">
                <a:hlinkClick r:id="rId4"/>
              </a:rPr>
              <a:t>://store.samhsa.gov/product/treatment-improvement-protocol-tip-26-treating-substance-use-disorder-in-older-adults/PEP20-02-01-011</a:t>
            </a:r>
            <a:endParaRPr lang="en-US" sz="2000" dirty="0"/>
          </a:p>
          <a:p>
            <a:r>
              <a:rPr lang="en-US" sz="2000" dirty="0"/>
              <a:t>Growing Older: Providing Integrated Care For An Aging Population</a:t>
            </a:r>
          </a:p>
          <a:p>
            <a:pPr marL="457200" lvl="1" indent="0">
              <a:buNone/>
            </a:pPr>
            <a:r>
              <a:rPr lang="en-US" sz="2000" u="sng" dirty="0">
                <a:hlinkClick r:id="rId5"/>
              </a:rPr>
              <a:t>https://store.samhsa.gov/product/Growing-Older-Providing-Integrated-Care-for-An-Aging-Population/SMA16-4982</a:t>
            </a:r>
            <a:endParaRPr lang="en-US" sz="2000" dirty="0"/>
          </a:p>
          <a:p>
            <a:pPr>
              <a:lnSpc>
                <a:spcPct val="100000"/>
              </a:lnSpc>
            </a:pPr>
            <a:r>
              <a:rPr lang="en-US" sz="1900" dirty="0"/>
              <a:t>Treatment of Depression in Older Adults Evidence-Based Practices (EBP) KIT</a:t>
            </a:r>
          </a:p>
          <a:p>
            <a:pPr marL="804863" lvl="1" indent="0">
              <a:buNone/>
            </a:pPr>
            <a:r>
              <a:rPr lang="en-US" sz="1900" dirty="0">
                <a:hlinkClick r:id="rId6"/>
              </a:rPr>
              <a:t>https://store.samhsa.gov/product/Treatment-Depression-Older-Adults-Evidence-Based-Practices-EBP-Kit/SMA11-4631</a:t>
            </a:r>
            <a:endParaRPr lang="en-US" altLang="en-US" sz="1900" dirty="0">
              <a:solidFill>
                <a:prstClr val="black"/>
              </a:solidFill>
            </a:endParaRPr>
          </a:p>
          <a:p>
            <a:r>
              <a:rPr lang="en-US" sz="2000" dirty="0"/>
              <a:t>Good Mental Health is Ageless (brochure)</a:t>
            </a:r>
          </a:p>
          <a:p>
            <a:pPr marL="457200" lvl="1" indent="0">
              <a:buNone/>
            </a:pPr>
            <a:r>
              <a:rPr lang="en-US" sz="2000" u="sng" dirty="0">
                <a:hlinkClick r:id="rId7"/>
              </a:rPr>
              <a:t>https://store.samhsa.gov/product/Good-Mental-Health-is-Ageless/SMA15-3618</a:t>
            </a:r>
            <a:endParaRPr lang="en-US" sz="2000" dirty="0"/>
          </a:p>
          <a:p>
            <a:pPr marL="347663" indent="0"/>
            <a:endParaRPr lang="en-US" sz="2200" dirty="0"/>
          </a:p>
          <a:p>
            <a:pPr marL="804863" lvl="1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94540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EF87-C08A-4984-84E5-5ED9A067193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38640" y="228600"/>
            <a:ext cx="810244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685800"/>
            <a:r>
              <a:rPr lang="en-US" altLang="en-US" sz="3600" b="1" dirty="0">
                <a:solidFill>
                  <a:prstClr val="white"/>
                </a:solidFill>
                <a:latin typeface="Calibri"/>
                <a:ea typeface="+mj-ea"/>
                <a:cs typeface="+mj-cs"/>
              </a:rPr>
              <a:t>SAMHSA Resources</a:t>
            </a:r>
            <a:endParaRPr lang="en-US" altLang="en-US" sz="2550" dirty="0">
              <a:solidFill>
                <a:prstClr val="black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52400" y="990600"/>
            <a:ext cx="8852808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dirty="0"/>
              <a:t> </a:t>
            </a:r>
            <a:r>
              <a:rPr lang="en-US" sz="2200" dirty="0"/>
              <a:t>Improving Community Options for Older Adults (working paper)</a:t>
            </a:r>
          </a:p>
          <a:p>
            <a:pPr marL="801688" indent="0"/>
            <a:r>
              <a:rPr lang="en-US" sz="2200" u="sng" dirty="0">
                <a:hlinkClick r:id="rId2"/>
              </a:rPr>
              <a:t>http://www.nasmhpd.org/content/tac-assessment-working-paper-improving-community-options-older-adults</a:t>
            </a:r>
            <a:endParaRPr lang="en-US" sz="2200" dirty="0"/>
          </a:p>
          <a:p>
            <a:r>
              <a:rPr lang="en-US" sz="2200" dirty="0"/>
              <a:t> The Impact of the Older Adult Mental Health Workforce Shortage on the Public Mental Health System (report)</a:t>
            </a:r>
          </a:p>
          <a:p>
            <a:pPr marL="801688" indent="0"/>
            <a:r>
              <a:rPr lang="en-US" sz="2200" u="sng" dirty="0">
                <a:hlinkClick r:id="rId3"/>
              </a:rPr>
              <a:t>http://nasmhpd.org/sites/default/files/Assessment%204%20-%20NASMHPD.OPD_.Report.9.15.14.pdf</a:t>
            </a:r>
            <a:r>
              <a:rPr lang="en-US" sz="2200" dirty="0"/>
              <a:t> </a:t>
            </a:r>
          </a:p>
          <a:p>
            <a:r>
              <a:rPr lang="en-US" sz="2200" dirty="0"/>
              <a:t> Older Adults Peer Support: Finding a Source for Funding (working paper)</a:t>
            </a:r>
          </a:p>
          <a:p>
            <a:pPr marL="801688" indent="0"/>
            <a:r>
              <a:rPr lang="en-US" sz="2200" u="sng" dirty="0">
                <a:hlinkClick r:id="rId4"/>
              </a:rPr>
              <a:t>https://www.nasmhpd.org/sites/default/files/TAC.Paper_.8.Older_Adults_Peer_Support-Finding_a_Funding_Source.pdf</a:t>
            </a:r>
            <a:endParaRPr lang="en-US" sz="2200" dirty="0"/>
          </a:p>
          <a:p>
            <a:r>
              <a:rPr lang="en-US" sz="2200" dirty="0"/>
              <a:t> Weaving a Community Safety Net to Prevent Older Adult Suicide (working paper)  </a:t>
            </a:r>
          </a:p>
          <a:p>
            <a:pPr marL="801688" indent="0"/>
            <a:r>
              <a:rPr lang="en-US" sz="2200" u="sng" dirty="0">
                <a:hlinkClick r:id="rId5"/>
              </a:rPr>
              <a:t>https://www.nasmhpd.org/sites/default/files/TAC-Paper-10-Prevent-Older-Adult-Suicide-508C.pdf</a:t>
            </a:r>
            <a:endParaRPr lang="en-US" sz="2200" dirty="0"/>
          </a:p>
          <a:p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89915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EF87-C08A-4984-84E5-5ED9A067193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38640" y="228600"/>
            <a:ext cx="810244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685800"/>
            <a:r>
              <a:rPr lang="en-US" altLang="en-US" sz="3600" b="1" dirty="0">
                <a:solidFill>
                  <a:prstClr val="white"/>
                </a:solidFill>
                <a:latin typeface="Calibri"/>
                <a:ea typeface="+mj-ea"/>
                <a:cs typeface="+mj-cs"/>
              </a:rPr>
              <a:t>SAMHSA Resources</a:t>
            </a:r>
            <a:endParaRPr lang="en-US" altLang="en-US" sz="2550" dirty="0">
              <a:solidFill>
                <a:prstClr val="black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81000" y="1066800"/>
            <a:ext cx="8051720" cy="5334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7150" indent="0">
              <a:buNone/>
            </a:pPr>
            <a:r>
              <a:rPr lang="en-US" dirty="0"/>
              <a:t>Behavioral Health Treatment Locator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0000FF"/>
                </a:solidFill>
              </a:rPr>
              <a:t>	</a:t>
            </a:r>
            <a:r>
              <a:rPr lang="en-US" dirty="0">
                <a:solidFill>
                  <a:srgbClr val="0000FF"/>
                </a:solidFill>
                <a:hlinkClick r:id="rId2"/>
              </a:rPr>
              <a:t>https://findtreatment.samhsa.gov/ </a:t>
            </a:r>
            <a:endParaRPr lang="en-US" dirty="0">
              <a:solidFill>
                <a:srgbClr val="0000FF"/>
              </a:solidFill>
            </a:endParaRPr>
          </a:p>
          <a:p>
            <a:pPr marL="457200" lvl="1" indent="0">
              <a:buNone/>
            </a:pPr>
            <a:r>
              <a:rPr lang="en-US" dirty="0">
                <a:solidFill>
                  <a:srgbClr val="0000FF"/>
                </a:solidFill>
              </a:rPr>
              <a:t>	</a:t>
            </a:r>
            <a:r>
              <a:rPr lang="en-US" dirty="0">
                <a:hlinkClick r:id="rId3"/>
              </a:rPr>
              <a:t>https://findtreatment.gov/</a:t>
            </a:r>
            <a:endParaRPr lang="en-US" dirty="0">
              <a:solidFill>
                <a:srgbClr val="0000FF"/>
              </a:solidFill>
            </a:endParaRPr>
          </a:p>
          <a:p>
            <a:pPr marL="57150" indent="0">
              <a:buNone/>
            </a:pPr>
            <a:endParaRPr lang="en-US" sz="800" dirty="0"/>
          </a:p>
          <a:p>
            <a:pPr marL="57150" indent="0">
              <a:buNone/>
            </a:pPr>
            <a:r>
              <a:rPr lang="en-US" dirty="0"/>
              <a:t>SAMHSA’s National Helpline </a:t>
            </a:r>
          </a:p>
          <a:p>
            <a:pPr marL="57150" indent="0">
              <a:buNone/>
            </a:pPr>
            <a:r>
              <a:rPr lang="en-US" dirty="0"/>
              <a:t>	1-800-662-HELP (4357)</a:t>
            </a:r>
          </a:p>
          <a:p>
            <a:pPr marL="57150" indent="0">
              <a:buNone/>
            </a:pPr>
            <a:endParaRPr lang="en-US" sz="800" dirty="0"/>
          </a:p>
          <a:p>
            <a:pPr marL="57150" indent="0">
              <a:buNone/>
            </a:pPr>
            <a:r>
              <a:rPr lang="en-US" dirty="0"/>
              <a:t>National Suicide Prevention Lifeline</a:t>
            </a:r>
          </a:p>
          <a:p>
            <a:pPr marL="57150" indent="0">
              <a:buNone/>
            </a:pPr>
            <a:r>
              <a:rPr lang="en-US" dirty="0"/>
              <a:t>	1-800-273-TALK (8255)</a:t>
            </a:r>
          </a:p>
          <a:p>
            <a:pPr marL="57150" indent="0">
              <a:buNone/>
            </a:pPr>
            <a:r>
              <a:rPr lang="en-US" dirty="0"/>
              <a:t>	</a:t>
            </a:r>
            <a:r>
              <a:rPr lang="en-US" sz="2400" dirty="0">
                <a:hlinkClick r:id="rId2"/>
              </a:rPr>
              <a:t>https://suicidepreventionlifeline.org/</a:t>
            </a:r>
            <a:endParaRPr lang="en-US" sz="2400" dirty="0"/>
          </a:p>
          <a:p>
            <a:pPr marL="57150" indent="0">
              <a:buNone/>
            </a:pPr>
            <a:endParaRPr lang="en-US" sz="800" dirty="0"/>
          </a:p>
          <a:p>
            <a:pPr marL="57150" indent="0">
              <a:buNone/>
            </a:pPr>
            <a:r>
              <a:rPr lang="en-US" dirty="0"/>
              <a:t>SAMHSA COVID-19 Guidance and Resources</a:t>
            </a:r>
          </a:p>
          <a:p>
            <a:pPr marL="5715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dirty="0"/>
              <a:t>	</a:t>
            </a:r>
            <a:r>
              <a:rPr lang="en-US" sz="2400" dirty="0">
                <a:hlinkClick r:id="rId4"/>
              </a:rPr>
              <a:t>https://www.samhsa.gov/coronavirus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80768170"/>
      </p:ext>
    </p:extLst>
  </p:cSld>
  <p:clrMapOvr>
    <a:masterClrMapping/>
  </p:clrMapOvr>
</p:sld>
</file>

<file path=ppt/theme/theme1.xml><?xml version="1.0" encoding="utf-8"?>
<a:theme xmlns:a="http://schemas.openxmlformats.org/drawingml/2006/main" name="6_Office Theme">
  <a:themeElements>
    <a:clrScheme name="6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6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MHSA PowerPoint Tempalte_022018.potx [Read-Only]" id="{6AB9078B-4E52-4195-824D-C5995647950C}" vid="{850DD15A-F69F-4999-870A-DF6B52654D4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44C948B6B0F9F4F872147448A714C6D" ma:contentTypeVersion="13" ma:contentTypeDescription="Create a new document." ma:contentTypeScope="" ma:versionID="cf1a67f98c05070408913cc1b2e2b39c">
  <xsd:schema xmlns:xsd="http://www.w3.org/2001/XMLSchema" xmlns:xs="http://www.w3.org/2001/XMLSchema" xmlns:p="http://schemas.microsoft.com/office/2006/metadata/properties" xmlns:ns2="f597622a-6f3f-4104-aa75-4a00c35b2008" xmlns:ns3="24e0363a-f51f-4d60-be44-1cc7fe371f2e" targetNamespace="http://schemas.microsoft.com/office/2006/metadata/properties" ma:root="true" ma:fieldsID="4e9c82186e666ee0c0d50312c37625f8" ns2:_="" ns3:_="">
    <xsd:import namespace="f597622a-6f3f-4104-aa75-4a00c35b2008"/>
    <xsd:import namespace="24e0363a-f51f-4d60-be44-1cc7fe371f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97622a-6f3f-4104-aa75-4a00c35b20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e0363a-f51f-4d60-be44-1cc7fe371f2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E418FFD-723C-474C-8A6B-3034BF24FA2A}"/>
</file>

<file path=customXml/itemProps2.xml><?xml version="1.0" encoding="utf-8"?>
<ds:datastoreItem xmlns:ds="http://schemas.openxmlformats.org/officeDocument/2006/customXml" ds:itemID="{B6A1AA90-E792-4952-BF83-E65C2EC43273}"/>
</file>

<file path=customXml/itemProps3.xml><?xml version="1.0" encoding="utf-8"?>
<ds:datastoreItem xmlns:ds="http://schemas.openxmlformats.org/officeDocument/2006/customXml" ds:itemID="{64DDFF6E-DACF-463B-AEB9-D0422A8D86D5}"/>
</file>

<file path=docProps/app.xml><?xml version="1.0" encoding="utf-8"?>
<Properties xmlns="http://schemas.openxmlformats.org/officeDocument/2006/extended-properties" xmlns:vt="http://schemas.openxmlformats.org/officeDocument/2006/docPropsVTypes">
  <TotalTime>4330</TotalTime>
  <Words>554</Words>
  <Application>Microsoft Office PowerPoint</Application>
  <PresentationFormat>On-screen Show (4:3)</PresentationFormat>
  <Paragraphs>68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6_Office Theme</vt:lpstr>
      <vt:lpstr>Title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DHHS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SAMHSA Materials</dc:title>
  <dc:creator>Eric Weakly</dc:creator>
  <cp:lastModifiedBy>Weakly, Eric (SAMHSA)</cp:lastModifiedBy>
  <cp:revision>302</cp:revision>
  <cp:lastPrinted>2018-11-06T16:19:15Z</cp:lastPrinted>
  <dcterms:created xsi:type="dcterms:W3CDTF">2017-03-08T21:34:13Z</dcterms:created>
  <dcterms:modified xsi:type="dcterms:W3CDTF">2022-04-27T15:23:39Z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0x010100B44C948B6B0F9F4F872147448A714C6D</vt:lpwstr>
  </property>
</Properties>
</file>